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sldIdLst>
    <p:sldId id="256" r:id="rId2"/>
    <p:sldId id="1214" r:id="rId3"/>
    <p:sldId id="1216" r:id="rId4"/>
    <p:sldId id="1294" r:id="rId5"/>
    <p:sldId id="1258" r:id="rId6"/>
    <p:sldId id="1295" r:id="rId7"/>
    <p:sldId id="1263" r:id="rId8"/>
    <p:sldId id="1298" r:id="rId9"/>
    <p:sldId id="1296" r:id="rId10"/>
    <p:sldId id="1299" r:id="rId11"/>
    <p:sldId id="1346" r:id="rId12"/>
    <p:sldId id="1347" r:id="rId13"/>
    <p:sldId id="1315" r:id="rId14"/>
    <p:sldId id="1345" r:id="rId15"/>
    <p:sldId id="1302" r:id="rId16"/>
    <p:sldId id="1316" r:id="rId17"/>
    <p:sldId id="1303" r:id="rId18"/>
    <p:sldId id="1304" r:id="rId19"/>
    <p:sldId id="1305" r:id="rId20"/>
    <p:sldId id="1306" r:id="rId21"/>
    <p:sldId id="1317" r:id="rId22"/>
    <p:sldId id="1307" r:id="rId23"/>
    <p:sldId id="1308" r:id="rId24"/>
    <p:sldId id="1309" r:id="rId25"/>
    <p:sldId id="1310" r:id="rId26"/>
    <p:sldId id="1311" r:id="rId27"/>
    <p:sldId id="1312" r:id="rId28"/>
    <p:sldId id="1313" r:id="rId29"/>
    <p:sldId id="1314" r:id="rId30"/>
    <p:sldId id="1318" r:id="rId31"/>
    <p:sldId id="1319" r:id="rId32"/>
    <p:sldId id="1320" r:id="rId33"/>
    <p:sldId id="1323" r:id="rId34"/>
    <p:sldId id="1324" r:id="rId35"/>
    <p:sldId id="1325" r:id="rId36"/>
    <p:sldId id="1326" r:id="rId37"/>
    <p:sldId id="1328" r:id="rId38"/>
    <p:sldId id="1329" r:id="rId39"/>
    <p:sldId id="1330" r:id="rId40"/>
    <p:sldId id="1331" r:id="rId41"/>
    <p:sldId id="1332" r:id="rId42"/>
    <p:sldId id="1333" r:id="rId43"/>
    <p:sldId id="1334" r:id="rId44"/>
    <p:sldId id="1335" r:id="rId45"/>
    <p:sldId id="1336" r:id="rId46"/>
    <p:sldId id="1337" r:id="rId47"/>
    <p:sldId id="1339" r:id="rId48"/>
    <p:sldId id="1338" r:id="rId49"/>
    <p:sldId id="1340" r:id="rId50"/>
    <p:sldId id="1341" r:id="rId51"/>
    <p:sldId id="1342" r:id="rId52"/>
    <p:sldId id="1343" r:id="rId53"/>
    <p:sldId id="771" r:id="rId54"/>
    <p:sldId id="693" r:id="rId5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04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11/17/2015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11/17/2015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11/17/2015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11/17/2015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11/17/2015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11/17/2015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11/17/2015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11/17/2015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11/17/2015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11/17/2015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11/17/2015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20 – Recursion (Continued)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</a:t>
            </a:r>
            <a:r>
              <a:rPr lang="en-US" sz="1600" dirty="0"/>
              <a:t>on </a:t>
            </a:r>
            <a:r>
              <a:rPr lang="en-US" sz="1600" dirty="0" smtClean="0"/>
              <a:t>slides from </a:t>
            </a:r>
            <a:r>
              <a:rPr lang="en-US" sz="1600" dirty="0" err="1" smtClean="0"/>
              <a:t>UPenn’s</a:t>
            </a:r>
            <a:r>
              <a:rPr lang="en-US" sz="1600" dirty="0" smtClean="0"/>
              <a:t> CIS 110, and from previous iterations of the course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 will help us track what we are doing when tracing through recursive code</a:t>
            </a:r>
          </a:p>
          <a:p>
            <a:pPr lvl="3"/>
            <a:endParaRPr lang="en-US" dirty="0"/>
          </a:p>
          <a:p>
            <a:r>
              <a:rPr lang="en-US" dirty="0" smtClean="0"/>
              <a:t>Remember, stacks are </a:t>
            </a:r>
            <a:r>
              <a:rPr lang="en-US" b="1" dirty="0" smtClean="0"/>
              <a:t>LIFO</a:t>
            </a:r>
            <a:r>
              <a:rPr lang="en-US" dirty="0" smtClean="0"/>
              <a:t> data structures</a:t>
            </a:r>
          </a:p>
          <a:p>
            <a:pPr lvl="1"/>
            <a:r>
              <a:rPr lang="en-US" dirty="0" smtClean="0"/>
              <a:t>Last In, First Out</a:t>
            </a:r>
          </a:p>
          <a:p>
            <a:endParaRPr lang="en-US" dirty="0" smtClean="0"/>
          </a:p>
          <a:p>
            <a:r>
              <a:rPr lang="en-US" dirty="0" smtClean="0"/>
              <a:t>We’ll be doing a recursive trace of </a:t>
            </a:r>
            <a:br>
              <a:rPr lang="en-US" dirty="0" smtClean="0"/>
            </a:br>
            <a:r>
              <a:rPr lang="en-US" dirty="0" smtClean="0"/>
              <a:t>the summation function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84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Summation Funcion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addition of a sequence of numbers</a:t>
            </a:r>
          </a:p>
          <a:p>
            <a:r>
              <a:rPr lang="en-US" dirty="0" smtClean="0"/>
              <a:t>The summation of a number is that number plus all of the numbers less than it (down to 0)</a:t>
            </a:r>
          </a:p>
          <a:p>
            <a:pPr lvl="1"/>
            <a:r>
              <a:rPr lang="en-US" dirty="0" smtClean="0"/>
              <a:t>Summation of 5: 	 5 + 4 + 3 + 2 + 1</a:t>
            </a:r>
          </a:p>
          <a:p>
            <a:pPr lvl="1"/>
            <a:r>
              <a:rPr lang="en-US" dirty="0" smtClean="0"/>
              <a:t>Summation of 6: 6 + 5 + 4</a:t>
            </a:r>
            <a:r>
              <a:rPr lang="en-US" dirty="0"/>
              <a:t> + 3 + 2 + </a:t>
            </a:r>
            <a:r>
              <a:rPr lang="en-US" dirty="0" smtClean="0"/>
              <a:t>1</a:t>
            </a:r>
          </a:p>
          <a:p>
            <a:r>
              <a:rPr lang="en-US" dirty="0" smtClean="0"/>
              <a:t>What would a recursive implementation look like?  What’s the base case?  Recursive case?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87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15840" y="2197012"/>
            <a:ext cx="358025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cs typeface="Courier New" panose="02070309020205020404" pitchFamily="49" charset="0"/>
              </a:rPr>
              <a:t>Base case: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Don’t want to go below 0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Summation of 0 is 0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3791712" y="2797177"/>
            <a:ext cx="1024128" cy="848231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15840" y="3641764"/>
            <a:ext cx="358025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cs typeface="Courier New" panose="02070309020205020404" pitchFamily="49" charset="0"/>
              </a:rPr>
              <a:t>Recursive case: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Otherwise, summation is </a:t>
            </a:r>
            <a:br>
              <a:rPr lang="en-US" sz="2400" dirty="0" smtClean="0">
                <a:cs typeface="Courier New" panose="02070309020205020404" pitchFamily="49" charset="0"/>
              </a:rPr>
            </a:br>
            <a:r>
              <a:rPr lang="en-US" sz="2400" dirty="0" err="1" smtClean="0">
                <a:cs typeface="Courier New" panose="02070309020205020404" pitchFamily="49" charset="0"/>
              </a:rPr>
              <a:t>num</a:t>
            </a:r>
            <a:r>
              <a:rPr lang="en-US" sz="2400" dirty="0" smtClean="0">
                <a:cs typeface="Courier New" panose="02070309020205020404" pitchFamily="49" charset="0"/>
              </a:rPr>
              <a:t> + summation(num-1)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37232" y="4241928"/>
            <a:ext cx="2578608" cy="433704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7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599978"/>
              </p:ext>
            </p:extLst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fact(0)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fact(1)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fact(2)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fact(3)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fact(4)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2" name="Rectangle 1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8496" y="356363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496" y="407212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78496" y="4491703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78496" y="506072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78496" y="527051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3142" y="1145541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94344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9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3142" y="1145541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40714" y="2840312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311898" y="2840312"/>
            <a:ext cx="1144010" cy="338554"/>
            <a:chOff x="4736655" y="3713284"/>
            <a:chExt cx="1144010" cy="338554"/>
          </a:xfrm>
        </p:grpSpPr>
        <p:sp>
          <p:nvSpPr>
            <p:cNvPr id="26" name="TextBox 25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0794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3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69792" y="1568308"/>
            <a:ext cx="3580257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This is a local variable.  Each time the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 smtClean="0">
                <a:cs typeface="Courier New" panose="02070309020205020404" pitchFamily="49" charset="0"/>
              </a:rPr>
              <a:t> function is called, the new instance gets its own </a:t>
            </a:r>
            <a:r>
              <a:rPr lang="en-US" sz="2400" u="sng" dirty="0" smtClean="0">
                <a:cs typeface="Courier New" panose="02070309020205020404" pitchFamily="49" charset="0"/>
              </a:rPr>
              <a:t>unique</a:t>
            </a:r>
            <a:r>
              <a:rPr lang="en-US" sz="2400" dirty="0" smtClean="0">
                <a:cs typeface="Courier New" panose="02070309020205020404" pitchFamily="49" charset="0"/>
              </a:rPr>
              <a:t> local variables.</a:t>
            </a:r>
            <a:endParaRPr lang="en-US" sz="2400" dirty="0">
              <a:cs typeface="Courier New" panose="02070309020205020404" pitchFamily="49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257433" y="2681084"/>
            <a:ext cx="1597876" cy="654060"/>
          </a:xfrm>
          <a:prstGeom prst="ellipse">
            <a:avLst/>
          </a:prstGeom>
          <a:noFill/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1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01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5" grpId="0"/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29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 smtClean="0"/>
          </a:p>
          <a:p>
            <a:pPr lvl="1"/>
            <a:r>
              <a:rPr lang="en-US" sz="3200" dirty="0" smtClean="0"/>
              <a:t>Recursion</a:t>
            </a:r>
            <a:endParaRPr lang="en-US" dirty="0" smtClean="0"/>
          </a:p>
          <a:p>
            <a:pPr lvl="2"/>
            <a:r>
              <a:rPr lang="en-US" sz="3200" dirty="0" smtClean="0"/>
              <a:t>Recursion</a:t>
            </a:r>
            <a:endParaRPr lang="en-US" dirty="0" smtClean="0"/>
          </a:p>
          <a:p>
            <a:r>
              <a:rPr lang="en-US" dirty="0"/>
              <a:t>Stacks</a:t>
            </a:r>
          </a:p>
          <a:p>
            <a:r>
              <a:rPr lang="en-US" dirty="0" smtClean="0"/>
              <a:t>Parts </a:t>
            </a:r>
            <a:r>
              <a:rPr lang="en-US" dirty="0" smtClean="0"/>
              <a:t>of a recursive function:</a:t>
            </a:r>
          </a:p>
          <a:p>
            <a:pPr lvl="1"/>
            <a:r>
              <a:rPr lang="en-US" sz="3200" dirty="0" smtClean="0"/>
              <a:t>Base case: when to stop</a:t>
            </a:r>
          </a:p>
          <a:p>
            <a:pPr lvl="1"/>
            <a:r>
              <a:rPr lang="en-US" sz="3200" dirty="0" smtClean="0"/>
              <a:t>Recursive case: when to go (again)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1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43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37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" name="Arc 55"/>
          <p:cNvSpPr/>
          <p:nvPr/>
        </p:nvSpPr>
        <p:spPr>
          <a:xfrm>
            <a:off x="4220307" y="4217418"/>
            <a:ext cx="2466394" cy="1435671"/>
          </a:xfrm>
          <a:prstGeom prst="arc">
            <a:avLst>
              <a:gd name="adj1" fmla="val 6818964"/>
              <a:gd name="adj2" fmla="val 16073742"/>
            </a:avLst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409912" y="4388916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53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7" grpId="0"/>
      <p:bldP spid="7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1 + 0 (= 1)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Arc 56"/>
          <p:cNvSpPr/>
          <p:nvPr/>
        </p:nvSpPr>
        <p:spPr>
          <a:xfrm flipH="1">
            <a:off x="6125656" y="2167601"/>
            <a:ext cx="1495046" cy="2146467"/>
          </a:xfrm>
          <a:prstGeom prst="arc">
            <a:avLst>
              <a:gd name="adj1" fmla="val 5731553"/>
              <a:gd name="adj2" fmla="val 15363412"/>
            </a:avLst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471003" y="2577529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Rectangle 62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2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59" grpId="0"/>
      <p:bldP spid="6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2 + 1 (= 3)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1611477" y="1863261"/>
            <a:ext cx="5319338" cy="3552641"/>
          </a:xfrm>
          <a:prstGeom prst="arc">
            <a:avLst>
              <a:gd name="adj1" fmla="val 19353711"/>
              <a:gd name="adj2" fmla="val 5626665"/>
            </a:avLst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730908" y="3750175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3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" name="Rectangle 51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82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9" grpId="0" animBg="1"/>
      <p:bldP spid="50" grpId="0"/>
      <p:bldP spid="6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3 + 3 (= 6)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Arc 40"/>
          <p:cNvSpPr/>
          <p:nvPr/>
        </p:nvSpPr>
        <p:spPr>
          <a:xfrm flipH="1">
            <a:off x="3180077" y="3681984"/>
            <a:ext cx="1618525" cy="1772858"/>
          </a:xfrm>
          <a:prstGeom prst="arc">
            <a:avLst>
              <a:gd name="adj1" fmla="val 6232040"/>
              <a:gd name="adj2" fmla="val 15363412"/>
            </a:avLst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798602" y="4333491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6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2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1" grpId="0" animBg="1"/>
      <p:bldP spid="42" grpId="0"/>
      <p:bldP spid="6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4 + 6 (=10)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Arc 29"/>
          <p:cNvSpPr/>
          <p:nvPr/>
        </p:nvSpPr>
        <p:spPr>
          <a:xfrm flipH="1">
            <a:off x="-754840" y="1841221"/>
            <a:ext cx="4826967" cy="2970524"/>
          </a:xfrm>
          <a:prstGeom prst="arc">
            <a:avLst>
              <a:gd name="adj1" fmla="val 10425674"/>
              <a:gd name="adj2" fmla="val 16602920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89709" y="2082932"/>
            <a:ext cx="1364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10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0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0" grpId="0" animBg="1"/>
      <p:bldP spid="31" grpId="0"/>
      <p:bldP spid="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968005"/>
              </p:ext>
            </p:extLst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23" name="Arc 22"/>
          <p:cNvSpPr/>
          <p:nvPr/>
        </p:nvSpPr>
        <p:spPr>
          <a:xfrm flipH="1">
            <a:off x="470285" y="1045578"/>
            <a:ext cx="1618525" cy="1037354"/>
          </a:xfrm>
          <a:prstGeom prst="arc">
            <a:avLst>
              <a:gd name="adj1" fmla="val 7436056"/>
              <a:gd name="adj2" fmla="val 15363412"/>
            </a:avLst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088811" y="1209298"/>
            <a:ext cx="1730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None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None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73826" y="5280776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POP!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80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3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273474"/>
              </p:ext>
            </p:extLst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" name="Rectangle 54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control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73826" y="5280776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POP!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00669" y="3987379"/>
            <a:ext cx="311760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The stack is empty!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3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Returning and Recursion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goal is to return a final value</a:t>
            </a:r>
          </a:p>
          <a:p>
            <a:pPr lvl="1"/>
            <a:r>
              <a:rPr lang="en-US" dirty="0" smtClean="0"/>
              <a:t>Every recursive call must return a value</a:t>
            </a:r>
          </a:p>
          <a:p>
            <a:pPr lvl="1"/>
            <a:r>
              <a:rPr lang="en-US" dirty="0" smtClean="0"/>
              <a:t>You must be able to pass it “back up”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dirty="0" smtClean="0"/>
              <a:t>In most cases, the base case should return as well</a:t>
            </a:r>
          </a:p>
          <a:p>
            <a:pPr lvl="3"/>
            <a:endParaRPr lang="en-US" dirty="0"/>
          </a:p>
          <a:p>
            <a:r>
              <a:rPr lang="en-US" dirty="0" smtClean="0"/>
              <a:t>Must pay attention to what happens at the “end” of a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0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084836" y="3032171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84836" y="4722466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9" y="3863390"/>
            <a:ext cx="649766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52362" y="398629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293760" y="148988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228846" y="1244867"/>
            <a:ext cx="1477266" cy="4126159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3332973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1" y="2270561"/>
            <a:ext cx="773854" cy="510982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1" y="4155570"/>
            <a:ext cx="662789" cy="73617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3141787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47745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29099" y="2348994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0078" y="5835537"/>
            <a:ext cx="440503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Does this work?  What’s wrong?</a:t>
            </a:r>
            <a:endParaRPr lang="en-US" sz="2400" dirty="0">
              <a:cs typeface="Courier New" panose="02070309020205020404" pitchFamily="49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120733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89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Hailstone Example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1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Hailstone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5236464" cy="4156799"/>
          </a:xfrm>
        </p:spPr>
        <p:txBody>
          <a:bodyPr/>
          <a:lstStyle/>
          <a:p>
            <a:r>
              <a:rPr lang="en-US" dirty="0" smtClean="0"/>
              <a:t>Included as part of </a:t>
            </a:r>
            <a:r>
              <a:rPr lang="en-US" dirty="0"/>
              <a:t>the “Nested and While Loops” homework </a:t>
            </a:r>
            <a:r>
              <a:rPr lang="en-US" dirty="0" smtClean="0"/>
              <a:t>assignment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problem </a:t>
            </a:r>
            <a:r>
              <a:rPr lang="en-US" dirty="0"/>
              <a:t>is actually </a:t>
            </a:r>
            <a:r>
              <a:rPr lang="en-US" dirty="0" smtClean="0"/>
              <a:t>known </a:t>
            </a:r>
            <a:r>
              <a:rPr lang="en-US" dirty="0"/>
              <a:t>as the “</a:t>
            </a:r>
            <a:r>
              <a:rPr lang="en-US" dirty="0" err="1"/>
              <a:t>Collatz</a:t>
            </a:r>
            <a:r>
              <a:rPr lang="en-US" dirty="0"/>
              <a:t> </a:t>
            </a:r>
            <a:r>
              <a:rPr lang="en-US" dirty="0" smtClean="0"/>
              <a:t>Conjecture”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5693664" y="1857850"/>
            <a:ext cx="2962275" cy="4624079"/>
            <a:chOff x="5693664" y="1857850"/>
            <a:chExt cx="2962275" cy="4624079"/>
          </a:xfrm>
        </p:grpSpPr>
        <p:pic>
          <p:nvPicPr>
            <p:cNvPr id="5" name="Picture 2" descr="Collatz Conjectu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3664" y="2176628"/>
              <a:ext cx="2962275" cy="4305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693664" y="1857850"/>
              <a:ext cx="2962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/>
                <a:t>comic courtesy of xkcd.com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0384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the </a:t>
            </a:r>
            <a:r>
              <a:rPr lang="en-US" dirty="0" err="1" smtClean="0"/>
              <a:t>Collatz</a:t>
            </a:r>
            <a:r>
              <a:rPr lang="en-US" dirty="0" smtClean="0"/>
              <a:t>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6112" cy="4156799"/>
          </a:xfrm>
        </p:spPr>
        <p:txBody>
          <a:bodyPr/>
          <a:lstStyle/>
          <a:p>
            <a:r>
              <a:rPr lang="en-US" dirty="0" smtClean="0"/>
              <a:t>Three rules to govern how it behaves</a:t>
            </a:r>
            <a:endParaRPr lang="en-US" dirty="0"/>
          </a:p>
          <a:p>
            <a:pPr lvl="1"/>
            <a:r>
              <a:rPr lang="en-US" sz="2400" dirty="0" smtClean="0"/>
              <a:t>If the current height is 1, quit the program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the current height is even, cut it in half (divide by 2)</a:t>
            </a:r>
          </a:p>
          <a:p>
            <a:pPr lvl="1"/>
            <a:r>
              <a:rPr lang="en-US" sz="2400" dirty="0"/>
              <a:t>If the current height is odd, multiply it by 3, then add </a:t>
            </a:r>
            <a:r>
              <a:rPr lang="en-US" sz="2400" dirty="0" smtClean="0"/>
              <a:t>1</a:t>
            </a:r>
            <a:endParaRPr lang="en-US" sz="2400" dirty="0"/>
          </a:p>
          <a:p>
            <a:pPr lvl="3"/>
            <a:endParaRPr lang="en-US" dirty="0" smtClean="0"/>
          </a:p>
          <a:p>
            <a:r>
              <a:rPr lang="en-US" dirty="0" smtClean="0"/>
              <a:t>This process has also been called </a:t>
            </a:r>
            <a:r>
              <a:rPr lang="en-US" b="1" dirty="0" smtClean="0"/>
              <a:t>HOTPO</a:t>
            </a:r>
          </a:p>
          <a:p>
            <a:pPr lvl="1"/>
            <a:r>
              <a:rPr lang="en-US" dirty="0" smtClean="0"/>
              <a:t>Half Or Triple Plus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01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homework, you implemented this process using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</a:t>
            </a:r>
          </a:p>
          <a:p>
            <a:endParaRPr lang="en-US" dirty="0" smtClean="0"/>
          </a:p>
          <a:p>
            <a:r>
              <a:rPr lang="en-US" dirty="0" smtClean="0"/>
              <a:t>Can you think of another way to implement it?</a:t>
            </a:r>
          </a:p>
          <a:p>
            <a:r>
              <a:rPr lang="en-US" dirty="0" smtClean="0"/>
              <a:t>Recursively!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29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our Recursive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our base case?</a:t>
            </a:r>
          </a:p>
          <a:p>
            <a:pPr lvl="1"/>
            <a:r>
              <a:rPr lang="en-US" dirty="0" smtClean="0"/>
              <a:t>When the </a:t>
            </a:r>
            <a:r>
              <a:rPr lang="en-US" b="1" dirty="0" smtClean="0"/>
              <a:t>Height is 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is our recursive case?</a:t>
            </a:r>
          </a:p>
          <a:p>
            <a:pPr lvl="1"/>
            <a:r>
              <a:rPr lang="en-US" dirty="0" smtClean="0"/>
              <a:t>We have two!  What are they?</a:t>
            </a:r>
          </a:p>
          <a:p>
            <a:pPr marL="1195388" lvl="1"/>
            <a:r>
              <a:rPr lang="en-US" b="1" dirty="0" smtClean="0"/>
              <a:t>Height is even</a:t>
            </a:r>
            <a:r>
              <a:rPr lang="en-US" dirty="0" smtClean="0"/>
              <a:t>:	divide by 2</a:t>
            </a:r>
          </a:p>
          <a:p>
            <a:pPr marL="1195388" lvl="1"/>
            <a:r>
              <a:rPr lang="en-US" b="1" dirty="0" smtClean="0"/>
              <a:t>Height is odd</a:t>
            </a:r>
            <a:r>
              <a:rPr lang="en-US" dirty="0" smtClean="0"/>
              <a:t>:	multiply by 3 and add 1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30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Create a function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hail()</a:t>
            </a:r>
            <a:r>
              <a:rPr lang="en-US" dirty="0" smtClean="0"/>
              <a:t> that takes in a number and prints out the height of the hailstone at each point in time</a:t>
            </a:r>
          </a:p>
          <a:p>
            <a:pPr lvl="3"/>
            <a:endParaRPr lang="en-US" dirty="0"/>
          </a:p>
          <a:p>
            <a:r>
              <a:rPr lang="en-US" dirty="0" smtClean="0"/>
              <a:t>Important considerations:</a:t>
            </a:r>
          </a:p>
          <a:p>
            <a:pPr lvl="1"/>
            <a:r>
              <a:rPr lang="en-US" dirty="0" smtClean="0"/>
              <a:t>What do we check first? Base or recursive case?</a:t>
            </a:r>
          </a:p>
          <a:p>
            <a:pPr lvl="1"/>
            <a:r>
              <a:rPr lang="en-US" dirty="0" smtClean="0"/>
              <a:t>Is this function returning anything?  Why or why not?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32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for function behavior</a:t>
            </a:r>
            <a:endParaRPr lang="en-US" dirty="0"/>
          </a:p>
          <a:p>
            <a:pPr lvl="1"/>
            <a:r>
              <a:rPr lang="en-US" sz="2400" dirty="0"/>
              <a:t>If the current height is 1, quit the program</a:t>
            </a:r>
          </a:p>
          <a:p>
            <a:pPr lvl="1"/>
            <a:r>
              <a:rPr lang="en-US" sz="2400" dirty="0"/>
              <a:t>If the current height is even, cut it in half (divide by 2)</a:t>
            </a:r>
          </a:p>
          <a:p>
            <a:pPr lvl="1"/>
            <a:r>
              <a:rPr lang="en-US" sz="2400" dirty="0"/>
              <a:t>If the current height is odd, multiply it by 3, then add 1</a:t>
            </a:r>
          </a:p>
          <a:p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dirty="0"/>
              <a:t>a function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hail()</a:t>
            </a:r>
            <a:r>
              <a:rPr lang="en-US" dirty="0"/>
              <a:t> </a:t>
            </a:r>
            <a:r>
              <a:rPr lang="en-US" dirty="0" smtClean="0"/>
              <a:t>that</a:t>
            </a:r>
          </a:p>
          <a:p>
            <a:pPr lvl="1"/>
            <a:r>
              <a:rPr lang="en-US" dirty="0" smtClean="0"/>
              <a:t>Takes </a:t>
            </a:r>
            <a:r>
              <a:rPr lang="en-US" dirty="0"/>
              <a:t>in a </a:t>
            </a:r>
            <a:r>
              <a:rPr lang="en-US" dirty="0" smtClean="0"/>
              <a:t>number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rints </a:t>
            </a:r>
            <a:r>
              <a:rPr lang="en-US" dirty="0"/>
              <a:t>out the height of the hailstone </a:t>
            </a:r>
            <a:r>
              <a:rPr lang="en-US" dirty="0" smtClean="0"/>
              <a:t>each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6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gain a more solid understanding of recursion</a:t>
            </a:r>
          </a:p>
          <a:p>
            <a:r>
              <a:rPr lang="en-US" dirty="0" smtClean="0"/>
              <a:t>To explore what goes on “behind the scenes”</a:t>
            </a:r>
          </a:p>
          <a:p>
            <a:r>
              <a:rPr lang="en-US" dirty="0" smtClean="0"/>
              <a:t>To examine individual examples of recursion</a:t>
            </a:r>
          </a:p>
          <a:p>
            <a:pPr lvl="1"/>
            <a:r>
              <a:rPr lang="en-US" dirty="0" smtClean="0"/>
              <a:t>Binary Search</a:t>
            </a:r>
          </a:p>
          <a:p>
            <a:pPr lvl="1"/>
            <a:r>
              <a:rPr lang="en-US" dirty="0" smtClean="0"/>
              <a:t>Hailstone problem (</a:t>
            </a:r>
            <a:r>
              <a:rPr lang="en-US" dirty="0" err="1" smtClean="0"/>
              <a:t>Collatz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Fibonacci Sequence</a:t>
            </a:r>
          </a:p>
          <a:p>
            <a:r>
              <a:rPr lang="en-US" dirty="0" smtClean="0"/>
              <a:t>To better understand when it is best to use recursion, and when it is best to use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73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list of sorted elements (e.g., words), f</a:t>
            </a:r>
            <a:r>
              <a:rPr lang="en-US" sz="3200" dirty="0" smtClean="0"/>
              <a:t>ind a specific word as quickly as possible</a:t>
            </a:r>
          </a:p>
          <a:p>
            <a:endParaRPr lang="en-US" dirty="0"/>
          </a:p>
          <a:p>
            <a:r>
              <a:rPr lang="en-US" dirty="0" smtClean="0"/>
              <a:t>We could start from the beginning and iterate through the list until we find it</a:t>
            </a:r>
          </a:p>
          <a:p>
            <a:pPr lvl="1"/>
            <a:r>
              <a:rPr lang="en-US" sz="3200" dirty="0" smtClean="0"/>
              <a:t>But that could take a long time!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04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 “divide and conquer” approach</a:t>
            </a:r>
          </a:p>
          <a:p>
            <a:endParaRPr lang="en-US" dirty="0"/>
          </a:p>
          <a:p>
            <a:r>
              <a:rPr lang="en-US" dirty="0" smtClean="0"/>
              <a:t>Go to the middle, and compare the element there to the one we’re looking for</a:t>
            </a:r>
          </a:p>
          <a:p>
            <a:pPr lvl="1"/>
            <a:r>
              <a:rPr lang="en-US" dirty="0" smtClean="0"/>
              <a:t>If it’s larger, we know it’s not in the last half</a:t>
            </a:r>
          </a:p>
          <a:p>
            <a:pPr lvl="1"/>
            <a:r>
              <a:rPr lang="en-US" dirty="0" smtClean="0"/>
              <a:t>If it’s smaller, we know it’s not in the first half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If it’s the same, we found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28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381000" y="4468368"/>
            <a:ext cx="8458200" cy="381000"/>
            <a:chOff x="838200" y="5029200"/>
            <a:chExt cx="7315200" cy="304800"/>
          </a:xfrm>
        </p:grpSpPr>
        <p:sp>
          <p:nvSpPr>
            <p:cNvPr id="6" name="Rectangle 5"/>
            <p:cNvSpPr/>
            <p:nvPr/>
          </p:nvSpPr>
          <p:spPr>
            <a:xfrm>
              <a:off x="838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0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447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52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3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574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4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62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5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67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6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71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7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76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8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814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9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86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10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91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11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95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12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00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13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1054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14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10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15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715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16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19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17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24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18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294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19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934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20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239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21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543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22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848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23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28600" y="1877568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Find "J"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81000" y="4773168"/>
            <a:ext cx="8458200" cy="381000"/>
            <a:chOff x="838200" y="5029200"/>
            <a:chExt cx="7315200" cy="304800"/>
          </a:xfrm>
        </p:grpSpPr>
        <p:sp>
          <p:nvSpPr>
            <p:cNvPr id="32" name="Rectangle 31"/>
            <p:cNvSpPr/>
            <p:nvPr/>
          </p:nvSpPr>
          <p:spPr>
            <a:xfrm>
              <a:off x="838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A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143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B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447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C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752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D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0574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E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362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F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667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G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71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H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76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I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814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J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886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K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191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L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495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M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800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N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1054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O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410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P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15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Q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019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R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324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S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6294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T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934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U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239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V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543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W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848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X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56" name="Arc 55"/>
          <p:cNvSpPr/>
          <p:nvPr/>
        </p:nvSpPr>
        <p:spPr>
          <a:xfrm>
            <a:off x="2286000" y="3339084"/>
            <a:ext cx="2057400" cy="2258568"/>
          </a:xfrm>
          <a:prstGeom prst="arc">
            <a:avLst>
              <a:gd name="adj1" fmla="val 10800000"/>
              <a:gd name="adj2" fmla="val 0"/>
            </a:avLst>
          </a:prstGeom>
          <a:ln w="28575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Arc 56"/>
          <p:cNvSpPr/>
          <p:nvPr/>
        </p:nvSpPr>
        <p:spPr>
          <a:xfrm>
            <a:off x="2362200" y="3769287"/>
            <a:ext cx="990600" cy="1613263"/>
          </a:xfrm>
          <a:prstGeom prst="arc">
            <a:avLst>
              <a:gd name="adj1" fmla="val 11117253"/>
              <a:gd name="adj2" fmla="val 0"/>
            </a:avLst>
          </a:prstGeom>
          <a:ln w="28575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Arc 57"/>
          <p:cNvSpPr/>
          <p:nvPr/>
        </p:nvSpPr>
        <p:spPr>
          <a:xfrm>
            <a:off x="3429000" y="3984389"/>
            <a:ext cx="304800" cy="1183059"/>
          </a:xfrm>
          <a:prstGeom prst="arc">
            <a:avLst>
              <a:gd name="adj1" fmla="val 12086600"/>
              <a:gd name="adj2" fmla="val 0"/>
            </a:avLst>
          </a:prstGeom>
          <a:ln w="28575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271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381000" y="4468368"/>
            <a:ext cx="8458200" cy="381000"/>
            <a:chOff x="838200" y="5029200"/>
            <a:chExt cx="7315200" cy="304800"/>
          </a:xfrm>
        </p:grpSpPr>
        <p:sp>
          <p:nvSpPr>
            <p:cNvPr id="6" name="Rectangle 5"/>
            <p:cNvSpPr/>
            <p:nvPr/>
          </p:nvSpPr>
          <p:spPr>
            <a:xfrm>
              <a:off x="838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0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447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52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3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574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4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62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5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67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6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71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7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76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8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814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9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86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10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91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11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95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12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00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13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1054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14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10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15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715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16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19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17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24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18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294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19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934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20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239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21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543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22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848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23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28600" y="1877568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Find “V"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81000" y="4773168"/>
            <a:ext cx="8458200" cy="381000"/>
            <a:chOff x="838200" y="5029200"/>
            <a:chExt cx="7315200" cy="304800"/>
          </a:xfrm>
        </p:grpSpPr>
        <p:sp>
          <p:nvSpPr>
            <p:cNvPr id="32" name="Rectangle 31"/>
            <p:cNvSpPr/>
            <p:nvPr/>
          </p:nvSpPr>
          <p:spPr>
            <a:xfrm>
              <a:off x="838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A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143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B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447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C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752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D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0574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E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362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F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667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G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71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H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76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I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814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J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886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K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191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L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495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M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800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N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1054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O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410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P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15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Q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019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R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324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S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6294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T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934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U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239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V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543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W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848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X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56" name="Arc 55"/>
          <p:cNvSpPr/>
          <p:nvPr/>
        </p:nvSpPr>
        <p:spPr>
          <a:xfrm flipH="1">
            <a:off x="4343399" y="3339084"/>
            <a:ext cx="2205037" cy="2258568"/>
          </a:xfrm>
          <a:prstGeom prst="arc">
            <a:avLst>
              <a:gd name="adj1" fmla="val 10800000"/>
              <a:gd name="adj2" fmla="val 0"/>
            </a:avLst>
          </a:prstGeom>
          <a:ln w="28575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Arc 56"/>
          <p:cNvSpPr/>
          <p:nvPr/>
        </p:nvSpPr>
        <p:spPr>
          <a:xfrm>
            <a:off x="6561199" y="3661736"/>
            <a:ext cx="990600" cy="1613263"/>
          </a:xfrm>
          <a:prstGeom prst="arc">
            <a:avLst>
              <a:gd name="adj1" fmla="val 12283348"/>
              <a:gd name="adj2" fmla="val 0"/>
            </a:avLst>
          </a:prstGeom>
          <a:ln w="28575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Arc 57"/>
          <p:cNvSpPr/>
          <p:nvPr/>
        </p:nvSpPr>
        <p:spPr>
          <a:xfrm>
            <a:off x="7541704" y="3876838"/>
            <a:ext cx="304800" cy="1183059"/>
          </a:xfrm>
          <a:prstGeom prst="arc">
            <a:avLst>
              <a:gd name="adj1" fmla="val 14880202"/>
              <a:gd name="adj2" fmla="val 0"/>
            </a:avLst>
          </a:prstGeom>
          <a:ln w="28575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216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implemented using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</a:t>
            </a:r>
          </a:p>
          <a:p>
            <a:pPr lvl="1"/>
            <a:r>
              <a:rPr lang="en-US" dirty="0" smtClean="0"/>
              <a:t>But much more common to use recursion</a:t>
            </a:r>
          </a:p>
          <a:p>
            <a:endParaRPr lang="en-US" dirty="0"/>
          </a:p>
          <a:p>
            <a:r>
              <a:rPr lang="en-US" dirty="0" smtClean="0"/>
              <a:t>What is the base case?</a:t>
            </a:r>
            <a:endParaRPr lang="en-US" dirty="0"/>
          </a:p>
          <a:p>
            <a:r>
              <a:rPr lang="en-US" dirty="0" smtClean="0"/>
              <a:t>What is the recursive case?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97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vs Iteration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and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are important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modern programming languages support them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problems are easy using one and difficult using the </a:t>
            </a:r>
            <a:r>
              <a:rPr lang="en-US" dirty="0" smtClean="0"/>
              <a:t>other</a:t>
            </a:r>
          </a:p>
          <a:p>
            <a:pPr lvl="1"/>
            <a:endParaRPr lang="en-US" dirty="0"/>
          </a:p>
          <a:p>
            <a:r>
              <a:rPr lang="en-US" dirty="0" smtClean="0"/>
              <a:t>How do you decide which to use?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9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Iteration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and efficiency is an issue</a:t>
            </a:r>
            <a:endParaRPr lang="en-US" dirty="0"/>
          </a:p>
          <a:p>
            <a:r>
              <a:rPr lang="en-US" dirty="0" smtClean="0"/>
              <a:t>The problem is an obvious fit for iteration</a:t>
            </a:r>
          </a:p>
          <a:p>
            <a:pPr lvl="1"/>
            <a:r>
              <a:rPr lang="en-US" dirty="0" smtClean="0"/>
              <a:t>Processing every element of a list (or 2D list)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54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Recursion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is not an issue</a:t>
            </a:r>
            <a:endParaRPr lang="en-US" dirty="0"/>
          </a:p>
          <a:p>
            <a:r>
              <a:rPr lang="en-US" dirty="0" smtClean="0"/>
              <a:t>The data being processed is recursive</a:t>
            </a:r>
          </a:p>
          <a:p>
            <a:pPr lvl="1"/>
            <a:r>
              <a:rPr lang="en-US" dirty="0" smtClean="0"/>
              <a:t>A hierarchical data structure</a:t>
            </a:r>
          </a:p>
          <a:p>
            <a:r>
              <a:rPr lang="en-US" dirty="0" smtClean="0"/>
              <a:t>A recursive algorithm is obvious</a:t>
            </a:r>
          </a:p>
          <a:p>
            <a:r>
              <a:rPr lang="en-US" dirty="0" smtClean="0"/>
              <a:t>Clarity and simplicity of code is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45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Fibonacci Sequences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Recursion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series</a:t>
            </a:r>
          </a:p>
          <a:p>
            <a:r>
              <a:rPr lang="en-US" dirty="0" smtClean="0"/>
              <a:t>Starts with 0 or 1</a:t>
            </a:r>
          </a:p>
          <a:p>
            <a:endParaRPr lang="en-US" dirty="0" smtClean="0"/>
          </a:p>
          <a:p>
            <a:r>
              <a:rPr lang="en-US" dirty="0" smtClean="0"/>
              <a:t>Next number is found by adding the previous two numbers together</a:t>
            </a:r>
          </a:p>
          <a:p>
            <a:r>
              <a:rPr lang="en-US" dirty="0" smtClean="0"/>
              <a:t>Pattern is repeated over and over (and over…)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04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with 0, 1, 1</a:t>
            </a:r>
          </a:p>
          <a:p>
            <a:r>
              <a:rPr lang="en-US" dirty="0" smtClean="0"/>
              <a:t>Next number is …?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70713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5805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7320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7504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37688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47872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68240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78424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88608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98792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0897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55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9168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89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74952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144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40736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233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06520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377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72304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610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03872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…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38088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987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5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Implement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for a number in the sequence: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F(n) = F(n-1) + F(n-2)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What is our base case?</a:t>
            </a:r>
          </a:p>
          <a:p>
            <a:r>
              <a:rPr lang="en-US" dirty="0" smtClean="0"/>
              <a:t>What is our recursive case?</a:t>
            </a:r>
          </a:p>
          <a:p>
            <a:endParaRPr lang="en-US" dirty="0"/>
          </a:p>
          <a:p>
            <a:r>
              <a:rPr lang="en-US" dirty="0" smtClean="0"/>
              <a:t>How would we code this up?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44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Lab is back in session this week!</a:t>
            </a:r>
          </a:p>
          <a:p>
            <a:pPr lvl="1"/>
            <a:r>
              <a:rPr lang="en-US" dirty="0" smtClean="0"/>
              <a:t>Lab 11 is on classes</a:t>
            </a:r>
          </a:p>
          <a:p>
            <a:endParaRPr lang="en-US" dirty="0"/>
          </a:p>
          <a:p>
            <a:r>
              <a:rPr lang="en-US" dirty="0" smtClean="0"/>
              <a:t>Project </a:t>
            </a:r>
            <a:r>
              <a:rPr lang="en-US" dirty="0"/>
              <a:t>1 is out</a:t>
            </a:r>
          </a:p>
          <a:p>
            <a:pPr lvl="1"/>
            <a:r>
              <a:rPr lang="en-US" dirty="0"/>
              <a:t>Due by Tuesday, November 17th at 8:59:59 PM</a:t>
            </a:r>
          </a:p>
          <a:p>
            <a:pPr lvl="1"/>
            <a:r>
              <a:rPr lang="en-US" dirty="0"/>
              <a:t>Do NOT procrastinate!</a:t>
            </a:r>
          </a:p>
          <a:p>
            <a:pPr lvl="3"/>
            <a:endParaRPr lang="en-US" dirty="0"/>
          </a:p>
          <a:p>
            <a:r>
              <a:rPr lang="en-US" dirty="0"/>
              <a:t>Next Class: </a:t>
            </a:r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Recursion?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a problem using recursion means the solution depends on solutions to smaller instances of the same </a:t>
            </a:r>
            <a:r>
              <a:rPr lang="en-US" dirty="0" smtClean="0"/>
              <a:t>problem</a:t>
            </a:r>
          </a:p>
          <a:p>
            <a:endParaRPr lang="en-US" dirty="0" smtClean="0"/>
          </a:p>
          <a:p>
            <a:r>
              <a:rPr lang="en-US" dirty="0" smtClean="0"/>
              <a:t>In other words, to define a function or calculate a number by the repeated application of an algorithm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3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creating a recursive procedure, there are a few things we want to keep in mind:</a:t>
            </a:r>
          </a:p>
          <a:p>
            <a:pPr lvl="1"/>
            <a:r>
              <a:rPr lang="en-US" sz="3200" dirty="0" smtClean="0"/>
              <a:t>We need to break the problem into </a:t>
            </a:r>
            <a:br>
              <a:rPr lang="en-US" sz="3200" dirty="0" smtClean="0"/>
            </a:br>
            <a:r>
              <a:rPr lang="en-US" sz="3200" dirty="0" smtClean="0"/>
              <a:t>smaller pieces of itself</a:t>
            </a:r>
          </a:p>
          <a:p>
            <a:pPr lvl="1"/>
            <a:r>
              <a:rPr lang="en-US" sz="3200" dirty="0" smtClean="0"/>
              <a:t>We need to define a “base case” to stop at</a:t>
            </a:r>
          </a:p>
          <a:p>
            <a:pPr lvl="1"/>
            <a:r>
              <a:rPr lang="en-US" sz="3200" dirty="0" smtClean="0"/>
              <a:t>The smaller problems we break down into need to eventually reach the base case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84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“Cases” in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recursive function must have two things:</a:t>
            </a:r>
          </a:p>
          <a:p>
            <a:pPr lvl="3"/>
            <a:endParaRPr lang="en-US" dirty="0"/>
          </a:p>
          <a:p>
            <a:r>
              <a:rPr lang="en-US" dirty="0" smtClean="0"/>
              <a:t>At least one base case</a:t>
            </a:r>
          </a:p>
          <a:p>
            <a:pPr lvl="1"/>
            <a:r>
              <a:rPr lang="en-US" dirty="0" smtClean="0"/>
              <a:t>When a result is returned (or the function ends)</a:t>
            </a:r>
          </a:p>
          <a:p>
            <a:pPr lvl="1"/>
            <a:r>
              <a:rPr lang="en-US" dirty="0" smtClean="0"/>
              <a:t>“When to stop”</a:t>
            </a:r>
          </a:p>
          <a:p>
            <a:r>
              <a:rPr lang="en-US" dirty="0" smtClean="0"/>
              <a:t>At least one recursive case</a:t>
            </a:r>
          </a:p>
          <a:p>
            <a:pPr lvl="1"/>
            <a:r>
              <a:rPr lang="en-US" dirty="0" smtClean="0"/>
              <a:t>When the function is called again with new inputs</a:t>
            </a:r>
          </a:p>
          <a:p>
            <a:pPr lvl="1"/>
            <a:r>
              <a:rPr lang="en-US" dirty="0" smtClean="0"/>
              <a:t>“When to go (again)”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52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Code Tracing: Recursion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39348</TotalTime>
  <Words>1952</Words>
  <Application>Microsoft Office PowerPoint</Application>
  <PresentationFormat>On-screen Show (4:3)</PresentationFormat>
  <Paragraphs>798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CMSC201  Computer Science I for Majors  Lecture 20 – Recursion (Continued)</vt:lpstr>
      <vt:lpstr>Last Class We Covered</vt:lpstr>
      <vt:lpstr>Any Questions from Last Time?</vt:lpstr>
      <vt:lpstr>Today’s Objectives</vt:lpstr>
      <vt:lpstr>Review of Recursion</vt:lpstr>
      <vt:lpstr>What is Recursion?</vt:lpstr>
      <vt:lpstr>Recursive Procedures</vt:lpstr>
      <vt:lpstr>“Cases” in Recursion</vt:lpstr>
      <vt:lpstr>Code Tracing: Recursion</vt:lpstr>
      <vt:lpstr>Stacks and Tracing</vt:lpstr>
      <vt:lpstr>Summation Funcion</vt:lpstr>
      <vt:lpstr>Summation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Returning and Recursion</vt:lpstr>
      <vt:lpstr>Returning Values</vt:lpstr>
      <vt:lpstr>PowerPoint Presentation</vt:lpstr>
      <vt:lpstr>Hailstone Example</vt:lpstr>
      <vt:lpstr>The Hailstone Problem</vt:lpstr>
      <vt:lpstr>Rules of the Collatz Conjecture</vt:lpstr>
      <vt:lpstr>Implementation</vt:lpstr>
      <vt:lpstr>Designing our Recursive Function</vt:lpstr>
      <vt:lpstr>Exercise</vt:lpstr>
      <vt:lpstr>Exercise Details</vt:lpstr>
      <vt:lpstr>Binary Search</vt:lpstr>
      <vt:lpstr>Searching</vt:lpstr>
      <vt:lpstr>Binary Search</vt:lpstr>
      <vt:lpstr>Binary Search Example</vt:lpstr>
      <vt:lpstr>Binary Search Example</vt:lpstr>
      <vt:lpstr>Binary Search</vt:lpstr>
      <vt:lpstr>Recursion vs Iteration</vt:lpstr>
      <vt:lpstr>Recursion and Iteration</vt:lpstr>
      <vt:lpstr>Use Iteration When…</vt:lpstr>
      <vt:lpstr>Use Recursion When…</vt:lpstr>
      <vt:lpstr>Fibonacci Sequences</vt:lpstr>
      <vt:lpstr>Fibonacci Sequence</vt:lpstr>
      <vt:lpstr>Fibonacci Sequence</vt:lpstr>
      <vt:lpstr>Recursively Implement Fibonacci</vt:lpstr>
      <vt:lpstr>Any Other Questions?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558</cp:revision>
  <dcterms:created xsi:type="dcterms:W3CDTF">2014-05-05T14:25:42Z</dcterms:created>
  <dcterms:modified xsi:type="dcterms:W3CDTF">2015-11-18T00:00:51Z</dcterms:modified>
</cp:coreProperties>
</file>